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22"/>
  </p:notesMasterIdLst>
  <p:sldIdLst>
    <p:sldId id="256" r:id="rId2"/>
    <p:sldId id="279" r:id="rId3"/>
    <p:sldId id="261" r:id="rId4"/>
    <p:sldId id="262" r:id="rId5"/>
    <p:sldId id="271" r:id="rId6"/>
    <p:sldId id="258" r:id="rId7"/>
    <p:sldId id="269" r:id="rId8"/>
    <p:sldId id="280" r:id="rId9"/>
    <p:sldId id="266" r:id="rId10"/>
    <p:sldId id="272" r:id="rId11"/>
    <p:sldId id="264" r:id="rId12"/>
    <p:sldId id="273" r:id="rId13"/>
    <p:sldId id="275" r:id="rId14"/>
    <p:sldId id="274" r:id="rId15"/>
    <p:sldId id="276" r:id="rId16"/>
    <p:sldId id="277" r:id="rId17"/>
    <p:sldId id="278" r:id="rId18"/>
    <p:sldId id="260" r:id="rId19"/>
    <p:sldId id="270" r:id="rId20"/>
    <p:sldId id="26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6" autoAdjust="0"/>
    <p:restoredTop sz="94660"/>
  </p:normalViewPr>
  <p:slideViewPr>
    <p:cSldViewPr snapToGrid="0">
      <p:cViewPr>
        <p:scale>
          <a:sx n="65" d="100"/>
          <a:sy n="65" d="100"/>
        </p:scale>
        <p:origin x="52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A8E800-9A6E-4593-B6AC-64D6E289DD32}" type="datetimeFigureOut">
              <a:rPr lang="en-US" smtClean="0"/>
              <a:t>2/26/2018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F9D1C4-7058-457A-B6AE-93772EF24549}" type="slidenum">
              <a:rPr lang="en-US" smtClean="0"/>
              <a:t>‹#›</a:t>
            </a:fld>
            <a:endParaRPr lang="en-US"/>
          </a:p>
        </p:txBody>
      </p:sp>
    </p:spTree>
    <p:extLst>
      <p:ext uri="{BB962C8B-B14F-4D97-AF65-F5344CB8AC3E}">
        <p14:creationId xmlns:p14="http://schemas.microsoft.com/office/powerpoint/2010/main" val="1659526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083B09-42C0-459F-8EDA-AF65831EE836}" type="datetime1">
              <a:rPr lang="en-US" smtClean="0"/>
              <a:t>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3EB035F-6A2B-4564-B6C1-9CA738DE7DDD}" type="datetime1">
              <a:rPr lang="en-US" smtClean="0"/>
              <a:t>2/26/2018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F23ED67-DAF6-4B81-94DA-99BF3FABD50F}" type="datetime1">
              <a:rPr lang="en-US" smtClean="0"/>
              <a:t>2/26/2018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428AE76-192B-4362-9026-CD2F2C60E3ED}" type="datetime1">
              <a:rPr lang="en-US" smtClean="0"/>
              <a:t>2/26/2018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0177FB4-79D1-401C-8F16-4D6DAD92D6D9}" type="datetime1">
              <a:rPr lang="en-US" smtClean="0"/>
              <a:t>2/26/2018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84C872E-0099-4C1A-84E9-9D7D5D149036}" type="datetime1">
              <a:rPr lang="en-US" smtClean="0"/>
              <a:t>2/26/2018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965E499-B88A-4880-93E2-B116871B7026}" type="datetime1">
              <a:rPr lang="en-US" smtClean="0"/>
              <a:t>2/26/2018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6FA0F2-063A-4C59-BCEA-A9799BA42A64}" type="datetime1">
              <a:rPr lang="en-US" smtClean="0"/>
              <a:t>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70721F84-3D8B-43E0-855B-BFF27B8A0625}" type="datetime1">
              <a:rPr lang="en-US" smtClean="0"/>
              <a:t>2/26/2018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63DC0B-239D-4B90-83ED-6D27C280B111}" type="datetime1">
              <a:rPr lang="en-US" smtClean="0"/>
              <a:t>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EB80982-BF9A-405F-8826-CADABA7DAAB7}" type="datetime1">
              <a:rPr lang="en-US" smtClean="0"/>
              <a:t>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833853-5E42-4A8A-BABC-041BD887EE75}" type="datetime1">
              <a:rPr lang="en-US" smtClean="0"/>
              <a:t>2/26/2018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05EDA3-EA94-4949-BBB7-C8030E0603A0}" type="datetime1">
              <a:rPr lang="en-US" smtClean="0"/>
              <a:t>2/26/2018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C11F43-9B57-42A8-ADF9-156854EB3280}" type="datetime1">
              <a:rPr lang="en-US" smtClean="0"/>
              <a:t>2/26/2018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949B644-341C-4E3D-A23A-014862296FC4}" type="datetime1">
              <a:rPr lang="en-US" smtClean="0"/>
              <a:t>2/26/2018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3BB494A-EC71-4A43-8AB7-FCDF6A37BFB3}" type="datetime1">
              <a:rPr lang="en-US" smtClean="0"/>
              <a:t>2/26/2018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A0A785-665D-40E2-A02C-26657212EDAE}" type="datetime1">
              <a:rPr lang="en-US" smtClean="0"/>
              <a:t>2/26/2018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82031E9-37ED-4E63-AE42-B716E253BDE4}" type="datetime1">
              <a:rPr lang="en-US" smtClean="0"/>
              <a:t>2/26/2018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nmcs@pire.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D512A-9201-4E39-85C9-2D4742B7642C}"/>
              </a:ext>
            </a:extLst>
          </p:cNvPr>
          <p:cNvSpPr>
            <a:spLocks noGrp="1"/>
          </p:cNvSpPr>
          <p:nvPr>
            <p:ph type="ctrTitle"/>
          </p:nvPr>
        </p:nvSpPr>
        <p:spPr>
          <a:xfrm>
            <a:off x="192947" y="2733709"/>
            <a:ext cx="8631509" cy="1373070"/>
          </a:xfrm>
        </p:spPr>
        <p:txBody>
          <a:bodyPr/>
          <a:lstStyle/>
          <a:p>
            <a:r>
              <a:rPr lang="en-US" dirty="0"/>
              <a:t>NM OSAP Recipient Meeting</a:t>
            </a:r>
            <a:br>
              <a:rPr lang="en-US" dirty="0"/>
            </a:br>
            <a:r>
              <a:rPr lang="en-US" sz="4000" dirty="0"/>
              <a:t>New Mexico Community Survey</a:t>
            </a:r>
          </a:p>
        </p:txBody>
      </p:sp>
      <p:sp>
        <p:nvSpPr>
          <p:cNvPr id="3" name="Subtitle 2">
            <a:extLst>
              <a:ext uri="{FF2B5EF4-FFF2-40B4-BE49-F238E27FC236}">
                <a16:creationId xmlns:a16="http://schemas.microsoft.com/office/drawing/2014/main" id="{BD60E594-42BA-456F-AEDE-8DDAAF8D30D6}"/>
              </a:ext>
            </a:extLst>
          </p:cNvPr>
          <p:cNvSpPr>
            <a:spLocks noGrp="1"/>
          </p:cNvSpPr>
          <p:nvPr>
            <p:ph type="subTitle" idx="1"/>
          </p:nvPr>
        </p:nvSpPr>
        <p:spPr/>
        <p:txBody>
          <a:bodyPr/>
          <a:lstStyle/>
          <a:p>
            <a:r>
              <a:rPr lang="en-US" dirty="0"/>
              <a:t>Martha W. Waller, Ph.D.</a:t>
            </a:r>
          </a:p>
          <a:p>
            <a:r>
              <a:rPr lang="en-US" dirty="0"/>
              <a:t>Pacific Institute for Research and Evaluation</a:t>
            </a:r>
          </a:p>
        </p:txBody>
      </p:sp>
    </p:spTree>
    <p:extLst>
      <p:ext uri="{BB962C8B-B14F-4D97-AF65-F5344CB8AC3E}">
        <p14:creationId xmlns:p14="http://schemas.microsoft.com/office/powerpoint/2010/main" val="902673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1A666-AC14-4A7C-9CFB-7489A4A3BCC5}"/>
              </a:ext>
            </a:extLst>
          </p:cNvPr>
          <p:cNvSpPr>
            <a:spLocks noGrp="1"/>
          </p:cNvSpPr>
          <p:nvPr>
            <p:ph type="title"/>
          </p:nvPr>
        </p:nvSpPr>
        <p:spPr/>
        <p:txBody>
          <a:bodyPr/>
          <a:lstStyle/>
          <a:p>
            <a:r>
              <a:rPr lang="en-US" dirty="0"/>
              <a:t>Gambling and ACEs</a:t>
            </a:r>
          </a:p>
        </p:txBody>
      </p:sp>
      <p:sp>
        <p:nvSpPr>
          <p:cNvPr id="3" name="Content Placeholder 2">
            <a:extLst>
              <a:ext uri="{FF2B5EF4-FFF2-40B4-BE49-F238E27FC236}">
                <a16:creationId xmlns:a16="http://schemas.microsoft.com/office/drawing/2014/main" id="{B1392698-5B3C-4E5C-9C06-2545911BF303}"/>
              </a:ext>
            </a:extLst>
          </p:cNvPr>
          <p:cNvSpPr>
            <a:spLocks noGrp="1"/>
          </p:cNvSpPr>
          <p:nvPr>
            <p:ph idx="1"/>
          </p:nvPr>
        </p:nvSpPr>
        <p:spPr>
          <a:xfrm>
            <a:off x="396856" y="2163136"/>
            <a:ext cx="11389759" cy="4412719"/>
          </a:xfrm>
        </p:spPr>
        <p:txBody>
          <a:bodyPr>
            <a:normAutofit lnSpcReduction="10000"/>
          </a:bodyPr>
          <a:lstStyle/>
          <a:p>
            <a:r>
              <a:rPr lang="en-US" sz="2800" dirty="0"/>
              <a:t>Gambling questions- </a:t>
            </a:r>
          </a:p>
          <a:p>
            <a:pPr marL="457200" lvl="1" indent="0">
              <a:buNone/>
            </a:pPr>
            <a:r>
              <a:rPr lang="en-US" sz="2800" dirty="0"/>
              <a:t>What qualifies as a game of chance? </a:t>
            </a:r>
          </a:p>
          <a:p>
            <a:pPr lvl="1"/>
            <a:r>
              <a:rPr lang="en-US" sz="2400" dirty="0"/>
              <a:t>Is a wager involved? </a:t>
            </a:r>
          </a:p>
          <a:p>
            <a:pPr lvl="1"/>
            <a:r>
              <a:rPr lang="en-US" sz="2400" dirty="0"/>
              <a:t>Could you win or lose something of value?  </a:t>
            </a:r>
          </a:p>
          <a:p>
            <a:pPr lvl="1"/>
            <a:r>
              <a:rPr lang="en-US" sz="2400" dirty="0"/>
              <a:t>Not playing games of chance per se but wagering something of value on a game of chance or skill.   </a:t>
            </a:r>
          </a:p>
          <a:p>
            <a:pPr lvl="1"/>
            <a:r>
              <a:rPr lang="en-US" sz="2400" dirty="0"/>
              <a:t>Or spending money to play a game of chance that may or may not pay off (bingo, lotto, scratch offs, etc.) </a:t>
            </a:r>
          </a:p>
          <a:p>
            <a:pPr marL="457200" lvl="1" indent="0">
              <a:buNone/>
            </a:pPr>
            <a:endParaRPr lang="en-US" sz="2800" dirty="0"/>
          </a:p>
          <a:p>
            <a:r>
              <a:rPr lang="en-US" sz="2800" dirty="0"/>
              <a:t>ACEs-  not your job to counsel respondents, please refer them to the behavioral health services available, or to PIRE or IRB, etc.</a:t>
            </a:r>
          </a:p>
          <a:p>
            <a:endParaRPr lang="en-US" dirty="0"/>
          </a:p>
        </p:txBody>
      </p:sp>
      <p:sp>
        <p:nvSpPr>
          <p:cNvPr id="4" name="Slide Number Placeholder 3">
            <a:extLst>
              <a:ext uri="{FF2B5EF4-FFF2-40B4-BE49-F238E27FC236}">
                <a16:creationId xmlns:a16="http://schemas.microsoft.com/office/drawing/2014/main" id="{B64AF76E-C15F-4F36-9CD1-EDE7BFD71C75}"/>
              </a:ext>
            </a:extLst>
          </p:cNvPr>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15845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B4B10E8-AA68-42F0-B6EF-DF3EB6996656}"/>
              </a:ext>
            </a:extLst>
          </p:cNvPr>
          <p:cNvSpPr>
            <a:spLocks noGrp="1" noChangeArrowheads="1"/>
          </p:cNvSpPr>
          <p:nvPr>
            <p:ph type="title"/>
          </p:nvPr>
        </p:nvSpPr>
        <p:spPr/>
        <p:txBody>
          <a:bodyPr/>
          <a:lstStyle/>
          <a:p>
            <a:r>
              <a:rPr lang="en-US" altLang="en-US"/>
              <a:t>Gambling and ACEs Modules </a:t>
            </a:r>
          </a:p>
        </p:txBody>
      </p:sp>
      <p:sp>
        <p:nvSpPr>
          <p:cNvPr id="22531" name="Content Placeholder 2">
            <a:extLst>
              <a:ext uri="{FF2B5EF4-FFF2-40B4-BE49-F238E27FC236}">
                <a16:creationId xmlns:a16="http://schemas.microsoft.com/office/drawing/2014/main" id="{4E51C0C7-1000-4394-8853-6B42E7AAAC89}"/>
              </a:ext>
            </a:extLst>
          </p:cNvPr>
          <p:cNvSpPr>
            <a:spLocks noGrp="1" noChangeArrowheads="1"/>
          </p:cNvSpPr>
          <p:nvPr>
            <p:ph idx="1"/>
          </p:nvPr>
        </p:nvSpPr>
        <p:spPr>
          <a:xfrm>
            <a:off x="385894" y="2050181"/>
            <a:ext cx="11497712" cy="4600876"/>
          </a:xfrm>
        </p:spPr>
        <p:txBody>
          <a:bodyPr>
            <a:normAutofit lnSpcReduction="10000"/>
          </a:bodyPr>
          <a:lstStyle/>
          <a:p>
            <a:r>
              <a:rPr lang="en-US" altLang="en-US" dirty="0"/>
              <a:t>For those collecting ACEs on paper forms, PIRE has envelopes for you to take home today or tomorrow.  We recommend you take 3 boxes (150 in each).  </a:t>
            </a:r>
          </a:p>
          <a:p>
            <a:r>
              <a:rPr lang="en-US" altLang="en-US" dirty="0"/>
              <a:t>Reuse envelopes when possible.</a:t>
            </a:r>
          </a:p>
          <a:p>
            <a:r>
              <a:rPr lang="en-US" altLang="en-US" dirty="0"/>
              <a:t>Save extras to use next year.</a:t>
            </a:r>
          </a:p>
          <a:p>
            <a:r>
              <a:rPr lang="en-US" altLang="en-US" dirty="0"/>
              <a:t>If you plan to collect more than 450 surveys, then take more boxes. </a:t>
            </a:r>
          </a:p>
          <a:p>
            <a:r>
              <a:rPr lang="en-US" altLang="en-US" dirty="0"/>
              <a:t>Please explain to respondents to put the completed questionnaire into the envelope and close it up, seal it, then place it in your container.  You may want to place some empty envelopes in the box early on so someone isn’t worried theirs is the only one. </a:t>
            </a:r>
          </a:p>
          <a:p>
            <a:endParaRPr lang="en-US" altLang="en-US" dirty="0"/>
          </a:p>
          <a:p>
            <a:r>
              <a:rPr lang="en-US" altLang="en-US" dirty="0"/>
              <a:t>NOTE:  If you haven’t already, please make sure you send your W-9 to PIRE.  This is the only way to get your reimbursement.</a:t>
            </a:r>
          </a:p>
          <a:p>
            <a:pPr marL="0" indent="0">
              <a:buNone/>
            </a:pPr>
            <a:endParaRPr lang="en-US" altLang="en-US" dirty="0"/>
          </a:p>
        </p:txBody>
      </p:sp>
      <p:sp>
        <p:nvSpPr>
          <p:cNvPr id="22532" name="Slide Number Placeholder 3">
            <a:extLst>
              <a:ext uri="{FF2B5EF4-FFF2-40B4-BE49-F238E27FC236}">
                <a16:creationId xmlns:a16="http://schemas.microsoft.com/office/drawing/2014/main" id="{80A466B8-0B7F-4B1B-A769-3350061E69B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9726408-D913-4503-9FD1-02C50A6C25F7}" type="slidenum">
              <a:rPr lang="en-US" altLang="en-US" smtClean="0"/>
              <a:t>11</a:t>
            </a:fld>
            <a:endParaRPr lang="en-US" altLang="en-US" dirty="0"/>
          </a:p>
        </p:txBody>
      </p:sp>
    </p:spTree>
    <p:extLst>
      <p:ext uri="{BB962C8B-B14F-4D97-AF65-F5344CB8AC3E}">
        <p14:creationId xmlns:p14="http://schemas.microsoft.com/office/powerpoint/2010/main" val="3608542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0F298-B696-4437-A24D-5425B87C4AFD}"/>
              </a:ext>
            </a:extLst>
          </p:cNvPr>
          <p:cNvSpPr>
            <a:spLocks noGrp="1"/>
          </p:cNvSpPr>
          <p:nvPr>
            <p:ph type="title"/>
          </p:nvPr>
        </p:nvSpPr>
        <p:spPr/>
        <p:txBody>
          <a:bodyPr/>
          <a:lstStyle/>
          <a:p>
            <a:r>
              <a:rPr lang="en-US" dirty="0"/>
              <a:t>A little advice from our training expert</a:t>
            </a:r>
          </a:p>
        </p:txBody>
      </p:sp>
      <p:sp>
        <p:nvSpPr>
          <p:cNvPr id="3" name="Content Placeholder 2">
            <a:extLst>
              <a:ext uri="{FF2B5EF4-FFF2-40B4-BE49-F238E27FC236}">
                <a16:creationId xmlns:a16="http://schemas.microsoft.com/office/drawing/2014/main" id="{01A314D2-88E7-4237-A30B-7EA10A1915C2}"/>
              </a:ext>
            </a:extLst>
          </p:cNvPr>
          <p:cNvSpPr>
            <a:spLocks noGrp="1"/>
          </p:cNvSpPr>
          <p:nvPr>
            <p:ph idx="1"/>
          </p:nvPr>
        </p:nvSpPr>
        <p:spPr>
          <a:xfrm>
            <a:off x="680321" y="2336873"/>
            <a:ext cx="9613861" cy="3979086"/>
          </a:xfrm>
        </p:spPr>
        <p:txBody>
          <a:bodyPr/>
          <a:lstStyle/>
          <a:p>
            <a:r>
              <a:rPr lang="en-US" dirty="0"/>
              <a:t>Approaching potential respondents</a:t>
            </a:r>
          </a:p>
          <a:p>
            <a:pPr lvl="1"/>
            <a:r>
              <a:rPr lang="en-US" dirty="0"/>
              <a:t>What questions might potential respondents have about the survey? </a:t>
            </a:r>
          </a:p>
          <a:p>
            <a:pPr lvl="1"/>
            <a:r>
              <a:rPr lang="en-US" dirty="0"/>
              <a:t>How do you sell them on why s/he should take the survey?</a:t>
            </a:r>
          </a:p>
          <a:p>
            <a:pPr lvl="1"/>
            <a:r>
              <a:rPr lang="en-US" dirty="0"/>
              <a:t>Can you encourage them to do it on their own time?  How?</a:t>
            </a:r>
          </a:p>
          <a:p>
            <a:r>
              <a:rPr lang="en-US" dirty="0"/>
              <a:t>Screening potential respondents </a:t>
            </a:r>
          </a:p>
          <a:p>
            <a:pPr lvl="1"/>
            <a:r>
              <a:rPr lang="en-US" dirty="0"/>
              <a:t>Age</a:t>
            </a:r>
          </a:p>
          <a:p>
            <a:pPr lvl="1"/>
            <a:r>
              <a:rPr lang="en-US" dirty="0"/>
              <a:t>Residence</a:t>
            </a:r>
          </a:p>
          <a:p>
            <a:pPr lvl="1"/>
            <a:r>
              <a:rPr lang="en-US" dirty="0"/>
              <a:t>Taking the survey already? </a:t>
            </a:r>
          </a:p>
          <a:p>
            <a:r>
              <a:rPr lang="en-US" dirty="0"/>
              <a:t>If they agree to take the survey, how do you walk them through the process?</a:t>
            </a:r>
          </a:p>
        </p:txBody>
      </p:sp>
      <p:sp>
        <p:nvSpPr>
          <p:cNvPr id="4" name="Slide Number Placeholder 3">
            <a:extLst>
              <a:ext uri="{FF2B5EF4-FFF2-40B4-BE49-F238E27FC236}">
                <a16:creationId xmlns:a16="http://schemas.microsoft.com/office/drawing/2014/main" id="{AD8991EC-EFAA-4C48-B427-B5E8CB781F55}"/>
              </a:ext>
            </a:extLst>
          </p:cNvPr>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4071217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7D90B-4C39-468A-84B2-2698E6CF3D47}"/>
              </a:ext>
            </a:extLst>
          </p:cNvPr>
          <p:cNvSpPr>
            <a:spLocks noGrp="1"/>
          </p:cNvSpPr>
          <p:nvPr>
            <p:ph type="title"/>
          </p:nvPr>
        </p:nvSpPr>
        <p:spPr/>
        <p:txBody>
          <a:bodyPr/>
          <a:lstStyle/>
          <a:p>
            <a:r>
              <a:rPr lang="en-US" dirty="0"/>
              <a:t>Setting the survey up for respondents</a:t>
            </a:r>
          </a:p>
        </p:txBody>
      </p:sp>
      <p:sp>
        <p:nvSpPr>
          <p:cNvPr id="3" name="Content Placeholder 2">
            <a:extLst>
              <a:ext uri="{FF2B5EF4-FFF2-40B4-BE49-F238E27FC236}">
                <a16:creationId xmlns:a16="http://schemas.microsoft.com/office/drawing/2014/main" id="{20BDAE1D-0067-48BF-9F43-A291CBE27A9A}"/>
              </a:ext>
            </a:extLst>
          </p:cNvPr>
          <p:cNvSpPr>
            <a:spLocks noGrp="1"/>
          </p:cNvSpPr>
          <p:nvPr>
            <p:ph idx="1"/>
          </p:nvPr>
        </p:nvSpPr>
        <p:spPr>
          <a:xfrm>
            <a:off x="490194" y="2215299"/>
            <a:ext cx="11359299" cy="4506012"/>
          </a:xfrm>
        </p:spPr>
        <p:txBody>
          <a:bodyPr>
            <a:normAutofit fontScale="92500" lnSpcReduction="20000"/>
          </a:bodyPr>
          <a:lstStyle/>
          <a:p>
            <a:pPr marL="169863" lvl="1" indent="-169863"/>
            <a:r>
              <a:rPr lang="en-US" sz="2800" dirty="0"/>
              <a:t>The Consent Process:</a:t>
            </a:r>
          </a:p>
          <a:p>
            <a:pPr lvl="2"/>
            <a:r>
              <a:rPr lang="en-US" sz="2600" dirty="0"/>
              <a:t>Whether using a paper survey or taking the survey on-line, whether in English or in Spanish, </a:t>
            </a:r>
            <a:r>
              <a:rPr lang="en-US" sz="2600" b="1" dirty="0"/>
              <a:t>you MUST walk through the consent form with everyone. </a:t>
            </a:r>
          </a:p>
          <a:p>
            <a:pPr lvl="2"/>
            <a:endParaRPr lang="en-US" sz="2600" b="1" dirty="0"/>
          </a:p>
          <a:p>
            <a:pPr marL="119063" lvl="1" indent="-119063"/>
            <a:r>
              <a:rPr lang="en-US" sz="2800" dirty="0"/>
              <a:t> If taking the survey on a tablet </a:t>
            </a:r>
          </a:p>
          <a:p>
            <a:pPr marL="1033463" lvl="2" indent="-119063"/>
            <a:r>
              <a:rPr lang="en-US" sz="2600" dirty="0"/>
              <a:t> Stand next to the respondent to show them what you are doing</a:t>
            </a:r>
          </a:p>
          <a:p>
            <a:pPr lvl="2"/>
            <a:r>
              <a:rPr lang="en-US" sz="2600" dirty="0"/>
              <a:t>Enter the survey by indicating your are taking for someone else… Explain why you are doing this.</a:t>
            </a:r>
          </a:p>
          <a:p>
            <a:pPr lvl="2"/>
            <a:r>
              <a:rPr lang="en-US" sz="2600" dirty="0"/>
              <a:t>Enter the log on information- SITE ID is very important!!!!!</a:t>
            </a:r>
          </a:p>
          <a:p>
            <a:pPr lvl="2"/>
            <a:r>
              <a:rPr lang="en-US" sz="2600" dirty="0"/>
              <a:t>Consent</a:t>
            </a:r>
          </a:p>
          <a:p>
            <a:pPr lvl="2"/>
            <a:r>
              <a:rPr lang="en-US" sz="2600" dirty="0"/>
              <a:t>Tricky questions</a:t>
            </a:r>
          </a:p>
          <a:p>
            <a:pPr lvl="2"/>
            <a:r>
              <a:rPr lang="en-US" sz="2600" dirty="0"/>
              <a:t>Close out</a:t>
            </a:r>
          </a:p>
          <a:p>
            <a:pPr lvl="2"/>
            <a:r>
              <a:rPr lang="en-US" sz="2600" dirty="0"/>
              <a:t>Getting to the gas card drawing</a:t>
            </a:r>
          </a:p>
          <a:p>
            <a:pPr marL="457200" lvl="1" indent="0">
              <a:buNone/>
            </a:pPr>
            <a:endParaRPr lang="en-US" dirty="0"/>
          </a:p>
          <a:p>
            <a:endParaRPr lang="en-US" dirty="0"/>
          </a:p>
        </p:txBody>
      </p:sp>
      <p:sp>
        <p:nvSpPr>
          <p:cNvPr id="4" name="Slide Number Placeholder 3">
            <a:extLst>
              <a:ext uri="{FF2B5EF4-FFF2-40B4-BE49-F238E27FC236}">
                <a16:creationId xmlns:a16="http://schemas.microsoft.com/office/drawing/2014/main" id="{7D317056-09B9-4474-8C58-96161AEE19CA}"/>
              </a:ext>
            </a:extLst>
          </p:cNvPr>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419500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9841F-B419-4121-9AC0-EC3C8A020755}"/>
              </a:ext>
            </a:extLst>
          </p:cNvPr>
          <p:cNvSpPr>
            <a:spLocks noGrp="1"/>
          </p:cNvSpPr>
          <p:nvPr>
            <p:ph type="title"/>
          </p:nvPr>
        </p:nvSpPr>
        <p:spPr/>
        <p:txBody>
          <a:bodyPr/>
          <a:lstStyle/>
          <a:p>
            <a:r>
              <a:rPr lang="en-US" dirty="0"/>
              <a:t>After the questionnaire is completed</a:t>
            </a:r>
          </a:p>
        </p:txBody>
      </p:sp>
      <p:sp>
        <p:nvSpPr>
          <p:cNvPr id="3" name="Content Placeholder 2">
            <a:extLst>
              <a:ext uri="{FF2B5EF4-FFF2-40B4-BE49-F238E27FC236}">
                <a16:creationId xmlns:a16="http://schemas.microsoft.com/office/drawing/2014/main" id="{618BC323-4E31-43EE-83F1-CCCB71FC26A5}"/>
              </a:ext>
            </a:extLst>
          </p:cNvPr>
          <p:cNvSpPr>
            <a:spLocks noGrp="1"/>
          </p:cNvSpPr>
          <p:nvPr>
            <p:ph idx="1"/>
          </p:nvPr>
        </p:nvSpPr>
        <p:spPr>
          <a:xfrm>
            <a:off x="274321" y="2336872"/>
            <a:ext cx="11814048" cy="3908479"/>
          </a:xfrm>
        </p:spPr>
        <p:txBody>
          <a:bodyPr>
            <a:normAutofit lnSpcReduction="10000"/>
          </a:bodyPr>
          <a:lstStyle/>
          <a:p>
            <a:pPr marL="457200" lvl="2" indent="-457200"/>
            <a:r>
              <a:rPr lang="en-US" sz="2800" dirty="0"/>
              <a:t>Paper surveys-  Ask the respondent to place the completed survey into the envelope provided, seal it, and place it in the box. </a:t>
            </a:r>
          </a:p>
          <a:p>
            <a:pPr marL="457200" lvl="2" indent="-457200"/>
            <a:r>
              <a:rPr lang="en-US" sz="2800" dirty="0"/>
              <a:t>On-line surveys- make sure the respondent has submitted the survey. (If they get to the closing page with the link to the drawing, the survey has been completed and submitted.)</a:t>
            </a:r>
          </a:p>
          <a:p>
            <a:pPr marL="457200" lvl="2" indent="-457200"/>
            <a:r>
              <a:rPr lang="en-US" sz="2800" dirty="0"/>
              <a:t>Help the respondent get to the drawing page if needed.</a:t>
            </a:r>
          </a:p>
          <a:p>
            <a:pPr marL="457200" lvl="2" indent="-457200"/>
            <a:r>
              <a:rPr lang="en-US" sz="2800" dirty="0"/>
              <a:t>If they are taking the survey off-line- please remind them they are not able to enter the drawing for the gas cards. </a:t>
            </a:r>
          </a:p>
          <a:p>
            <a:pPr marL="457200" lvl="2" indent="-457200"/>
            <a:r>
              <a:rPr lang="en-US" sz="2800" dirty="0"/>
              <a:t>Uploading the survey later will be very important to remember</a:t>
            </a:r>
          </a:p>
          <a:p>
            <a:pPr marL="457200" lvl="2" indent="-457200"/>
            <a:r>
              <a:rPr lang="en-US" sz="2800" dirty="0" err="1"/>
              <a:t>Toubleshooting</a:t>
            </a:r>
            <a:r>
              <a:rPr lang="en-US" sz="2800" dirty="0"/>
              <a:t> (sign in and out again, upload survey again) </a:t>
            </a:r>
          </a:p>
        </p:txBody>
      </p:sp>
      <p:sp>
        <p:nvSpPr>
          <p:cNvPr id="4" name="Slide Number Placeholder 3">
            <a:extLst>
              <a:ext uri="{FF2B5EF4-FFF2-40B4-BE49-F238E27FC236}">
                <a16:creationId xmlns:a16="http://schemas.microsoft.com/office/drawing/2014/main" id="{1D6766C5-1F3E-4B26-9215-678E2B21FEBA}"/>
              </a:ext>
            </a:extLst>
          </p:cNvPr>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3417077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52DFF-F3FB-4879-A48F-F7F572EDCE54}"/>
              </a:ext>
            </a:extLst>
          </p:cNvPr>
          <p:cNvSpPr>
            <a:spLocks noGrp="1"/>
          </p:cNvSpPr>
          <p:nvPr>
            <p:ph type="title"/>
          </p:nvPr>
        </p:nvSpPr>
        <p:spPr/>
        <p:txBody>
          <a:bodyPr/>
          <a:lstStyle/>
          <a:p>
            <a:r>
              <a:rPr lang="en-US" dirty="0"/>
              <a:t>Data collection tips</a:t>
            </a:r>
          </a:p>
        </p:txBody>
      </p:sp>
      <p:sp>
        <p:nvSpPr>
          <p:cNvPr id="3" name="Content Placeholder 2">
            <a:extLst>
              <a:ext uri="{FF2B5EF4-FFF2-40B4-BE49-F238E27FC236}">
                <a16:creationId xmlns:a16="http://schemas.microsoft.com/office/drawing/2014/main" id="{5F48E3B6-315B-430C-BD17-0DC549AE4EA1}"/>
              </a:ext>
            </a:extLst>
          </p:cNvPr>
          <p:cNvSpPr>
            <a:spLocks noGrp="1"/>
          </p:cNvSpPr>
          <p:nvPr>
            <p:ph idx="1"/>
          </p:nvPr>
        </p:nvSpPr>
        <p:spPr>
          <a:xfrm>
            <a:off x="100585" y="2112264"/>
            <a:ext cx="11622024" cy="4745735"/>
          </a:xfrm>
        </p:spPr>
        <p:txBody>
          <a:bodyPr>
            <a:normAutofit/>
          </a:bodyPr>
          <a:lstStyle/>
          <a:p>
            <a:r>
              <a:rPr lang="en-US" dirty="0"/>
              <a:t>Collect data in pairs (ideally one will be bilingual)</a:t>
            </a:r>
          </a:p>
          <a:p>
            <a:r>
              <a:rPr lang="en-US" dirty="0"/>
              <a:t>Data collectors </a:t>
            </a:r>
            <a:r>
              <a:rPr lang="en-US" dirty="0" err="1"/>
              <a:t>ust</a:t>
            </a:r>
            <a:r>
              <a:rPr lang="en-US" dirty="0"/>
              <a:t> be 18 or older and will ideally be able to connect with the population you are sampling (young adults, elders, parents, men, etc.)</a:t>
            </a:r>
          </a:p>
          <a:p>
            <a:r>
              <a:rPr lang="en-US" dirty="0"/>
              <a:t>Try to make the days of the week and the times of day that you collect data this year match those from last year. (Look at your data collection tracking logs from last year.)</a:t>
            </a:r>
          </a:p>
          <a:p>
            <a:r>
              <a:rPr lang="en-US" dirty="0"/>
              <a:t>Setting up for data collection: </a:t>
            </a:r>
          </a:p>
          <a:p>
            <a:pPr lvl="2"/>
            <a:r>
              <a:rPr lang="en-US" sz="2400" dirty="0" err="1"/>
              <a:t>Ipads</a:t>
            </a:r>
            <a:r>
              <a:rPr lang="en-US" sz="2400" dirty="0"/>
              <a:t>, laptops, hotspots- include App page to take along </a:t>
            </a:r>
          </a:p>
          <a:p>
            <a:pPr lvl="2"/>
            <a:r>
              <a:rPr lang="en-US" sz="2400" dirty="0"/>
              <a:t>Incentives (cash requires a log) &amp; takeaway form &amp; Collection box</a:t>
            </a:r>
          </a:p>
          <a:p>
            <a:pPr lvl="2"/>
            <a:r>
              <a:rPr lang="en-US" sz="2400" dirty="0"/>
              <a:t>Clipboard (tape your ‘script’ on back) – blank sheet on top for privacy</a:t>
            </a:r>
          </a:p>
          <a:p>
            <a:endParaRPr lang="en-US" dirty="0"/>
          </a:p>
          <a:p>
            <a:pPr lvl="1"/>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F9E9B70-44E7-459E-8465-9AF5FAD11255}"/>
              </a:ext>
            </a:extLst>
          </p:cNvPr>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3824968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15F59-E753-4F11-AFE6-8544EFAB1D1C}"/>
              </a:ext>
            </a:extLst>
          </p:cNvPr>
          <p:cNvSpPr>
            <a:spLocks noGrp="1"/>
          </p:cNvSpPr>
          <p:nvPr>
            <p:ph type="title"/>
          </p:nvPr>
        </p:nvSpPr>
        <p:spPr/>
        <p:txBody>
          <a:bodyPr/>
          <a:lstStyle/>
          <a:p>
            <a:r>
              <a:rPr lang="en-US" dirty="0"/>
              <a:t>Data collection tips</a:t>
            </a:r>
          </a:p>
        </p:txBody>
      </p:sp>
      <p:sp>
        <p:nvSpPr>
          <p:cNvPr id="3" name="Content Placeholder 2">
            <a:extLst>
              <a:ext uri="{FF2B5EF4-FFF2-40B4-BE49-F238E27FC236}">
                <a16:creationId xmlns:a16="http://schemas.microsoft.com/office/drawing/2014/main" id="{2F134DDB-FA50-4334-B45A-E78603C5C3AA}"/>
              </a:ext>
            </a:extLst>
          </p:cNvPr>
          <p:cNvSpPr>
            <a:spLocks noGrp="1"/>
          </p:cNvSpPr>
          <p:nvPr>
            <p:ph idx="1"/>
          </p:nvPr>
        </p:nvSpPr>
        <p:spPr>
          <a:xfrm>
            <a:off x="680321" y="2336872"/>
            <a:ext cx="11069719" cy="4210231"/>
          </a:xfrm>
        </p:spPr>
        <p:txBody>
          <a:bodyPr>
            <a:noAutofit/>
          </a:bodyPr>
          <a:lstStyle/>
          <a:p>
            <a:pPr lvl="0"/>
            <a:r>
              <a:rPr lang="en-US" sz="2800" dirty="0"/>
              <a:t>Team work:  Organize your communications: look at your protocol and who’s in charge, who you report to, how you upload app data entry. </a:t>
            </a:r>
          </a:p>
          <a:p>
            <a:pPr lvl="0"/>
            <a:r>
              <a:rPr lang="en-US" sz="2800" dirty="0"/>
              <a:t>Tracking app surveys completed (notes app?)</a:t>
            </a:r>
          </a:p>
          <a:p>
            <a:pPr lvl="1"/>
            <a:r>
              <a:rPr lang="en-US" sz="2800" dirty="0"/>
              <a:t>Sampling strategies &amp; TIPS</a:t>
            </a:r>
          </a:p>
          <a:p>
            <a:pPr lvl="2"/>
            <a:r>
              <a:rPr lang="en-US" sz="2400" dirty="0"/>
              <a:t>High flow area:  select every other person. </a:t>
            </a:r>
          </a:p>
          <a:p>
            <a:pPr lvl="2"/>
            <a:r>
              <a:rPr lang="en-US" sz="2400" dirty="0"/>
              <a:t>Approach everyone – not just those who look nice. </a:t>
            </a:r>
          </a:p>
          <a:p>
            <a:pPr lvl="2"/>
            <a:r>
              <a:rPr lang="en-US" sz="2400" dirty="0"/>
              <a:t>Don’t be shy, don’t make assumptions based on appearance </a:t>
            </a:r>
          </a:p>
          <a:p>
            <a:r>
              <a:rPr lang="en-US" sz="2800" dirty="0"/>
              <a:t>Practice your pitch</a:t>
            </a:r>
            <a:br>
              <a:rPr lang="en-US" sz="2800" dirty="0"/>
            </a:br>
            <a:endParaRPr lang="en-US" sz="2800" dirty="0"/>
          </a:p>
        </p:txBody>
      </p:sp>
      <p:sp>
        <p:nvSpPr>
          <p:cNvPr id="4" name="Slide Number Placeholder 3">
            <a:extLst>
              <a:ext uri="{FF2B5EF4-FFF2-40B4-BE49-F238E27FC236}">
                <a16:creationId xmlns:a16="http://schemas.microsoft.com/office/drawing/2014/main" id="{A1710D0D-5936-4C9D-8F35-AD979855A643}"/>
              </a:ext>
            </a:extLst>
          </p:cNvPr>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2019928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D5619-902B-407F-89C4-58AB9EA2FC3B}"/>
              </a:ext>
            </a:extLst>
          </p:cNvPr>
          <p:cNvSpPr>
            <a:spLocks noGrp="1"/>
          </p:cNvSpPr>
          <p:nvPr>
            <p:ph type="title"/>
          </p:nvPr>
        </p:nvSpPr>
        <p:spPr/>
        <p:txBody>
          <a:bodyPr/>
          <a:lstStyle/>
          <a:p>
            <a:r>
              <a:rPr lang="en-US" dirty="0"/>
              <a:t>After a day of collecting data</a:t>
            </a:r>
          </a:p>
        </p:txBody>
      </p:sp>
      <p:sp>
        <p:nvSpPr>
          <p:cNvPr id="3" name="Content Placeholder 2">
            <a:extLst>
              <a:ext uri="{FF2B5EF4-FFF2-40B4-BE49-F238E27FC236}">
                <a16:creationId xmlns:a16="http://schemas.microsoft.com/office/drawing/2014/main" id="{0E12BE4B-437E-4F31-967A-84D7CFD1490B}"/>
              </a:ext>
            </a:extLst>
          </p:cNvPr>
          <p:cNvSpPr>
            <a:spLocks noGrp="1"/>
          </p:cNvSpPr>
          <p:nvPr>
            <p:ph idx="1"/>
          </p:nvPr>
        </p:nvSpPr>
        <p:spPr>
          <a:xfrm>
            <a:off x="274321" y="2336872"/>
            <a:ext cx="11594591" cy="4246807"/>
          </a:xfrm>
        </p:spPr>
        <p:txBody>
          <a:bodyPr/>
          <a:lstStyle/>
          <a:p>
            <a:pPr lvl="0"/>
            <a:r>
              <a:rPr lang="en-US" sz="3200" b="1" dirty="0"/>
              <a:t>Wrapping Up</a:t>
            </a:r>
            <a:endParaRPr lang="en-US" sz="3200" dirty="0"/>
          </a:p>
          <a:p>
            <a:pPr lvl="1"/>
            <a:r>
              <a:rPr lang="en-US" sz="2400" dirty="0"/>
              <a:t>Paper surveys – make sure all dated, with site code &amp; location &amp; surveyor info</a:t>
            </a:r>
          </a:p>
          <a:p>
            <a:pPr lvl="1"/>
            <a:r>
              <a:rPr lang="en-US" sz="2400" dirty="0"/>
              <a:t>Count paper surveys (English &amp; Spanish)</a:t>
            </a:r>
          </a:p>
          <a:p>
            <a:pPr lvl="1"/>
            <a:r>
              <a:rPr lang="en-US" sz="2400" dirty="0"/>
              <a:t>Count app surveys completed</a:t>
            </a:r>
          </a:p>
          <a:p>
            <a:pPr lvl="1"/>
            <a:r>
              <a:rPr lang="en-US" sz="2400" dirty="0"/>
              <a:t>Upload app surveys, then logoff</a:t>
            </a:r>
          </a:p>
          <a:p>
            <a:pPr lvl="1"/>
            <a:r>
              <a:rPr lang="en-US" sz="2400" dirty="0"/>
              <a:t>Log back into app (username = </a:t>
            </a:r>
            <a:r>
              <a:rPr lang="en-US" sz="2400" u="sng" dirty="0">
                <a:hlinkClick r:id="rId2"/>
              </a:rPr>
              <a:t>nmcs@pire.org</a:t>
            </a:r>
            <a:r>
              <a:rPr lang="en-US" sz="2400" dirty="0"/>
              <a:t>  Password = Pire2018!)</a:t>
            </a:r>
          </a:p>
          <a:p>
            <a:pPr lvl="1"/>
            <a:r>
              <a:rPr lang="en-US" sz="2400" b="1" dirty="0"/>
              <a:t>Fill out data collection tracking log for the day</a:t>
            </a:r>
            <a:endParaRPr lang="en-US" sz="2400" dirty="0"/>
          </a:p>
          <a:p>
            <a:pPr lvl="1"/>
            <a:r>
              <a:rPr lang="en-US" sz="2400" dirty="0"/>
              <a:t>Secure completed paper surveys and </a:t>
            </a:r>
            <a:r>
              <a:rPr lang="en-US" sz="2400" dirty="0" err="1"/>
              <a:t>Ipads</a:t>
            </a:r>
            <a:r>
              <a:rPr lang="en-US" sz="2400" dirty="0"/>
              <a:t> in safe, locked area</a:t>
            </a:r>
          </a:p>
          <a:p>
            <a:endParaRPr lang="en-US" dirty="0"/>
          </a:p>
        </p:txBody>
      </p:sp>
      <p:sp>
        <p:nvSpPr>
          <p:cNvPr id="4" name="Slide Number Placeholder 3">
            <a:extLst>
              <a:ext uri="{FF2B5EF4-FFF2-40B4-BE49-F238E27FC236}">
                <a16:creationId xmlns:a16="http://schemas.microsoft.com/office/drawing/2014/main" id="{4F7E8925-33E4-4AF4-B2FA-31FDF382BA68}"/>
              </a:ext>
            </a:extLst>
          </p:cNvPr>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3393851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01A88-EC31-484E-99F8-76848006892F}"/>
              </a:ext>
            </a:extLst>
          </p:cNvPr>
          <p:cNvSpPr>
            <a:spLocks noGrp="1"/>
          </p:cNvSpPr>
          <p:nvPr>
            <p:ph type="title"/>
          </p:nvPr>
        </p:nvSpPr>
        <p:spPr/>
        <p:txBody>
          <a:bodyPr/>
          <a:lstStyle/>
          <a:p>
            <a:r>
              <a:rPr lang="en-US" dirty="0"/>
              <a:t>Additional Odds and Ends </a:t>
            </a:r>
          </a:p>
        </p:txBody>
      </p:sp>
      <p:sp>
        <p:nvSpPr>
          <p:cNvPr id="3" name="Content Placeholder 2">
            <a:extLst>
              <a:ext uri="{FF2B5EF4-FFF2-40B4-BE49-F238E27FC236}">
                <a16:creationId xmlns:a16="http://schemas.microsoft.com/office/drawing/2014/main" id="{8F0D7F37-9680-4D02-AC8B-A1F837FBD635}"/>
              </a:ext>
            </a:extLst>
          </p:cNvPr>
          <p:cNvSpPr>
            <a:spLocks noGrp="1"/>
          </p:cNvSpPr>
          <p:nvPr>
            <p:ph idx="1"/>
          </p:nvPr>
        </p:nvSpPr>
        <p:spPr>
          <a:xfrm>
            <a:off x="680321" y="2336873"/>
            <a:ext cx="10658239" cy="4005204"/>
          </a:xfrm>
        </p:spPr>
        <p:txBody>
          <a:bodyPr>
            <a:normAutofit fontScale="92500"/>
          </a:bodyPr>
          <a:lstStyle/>
          <a:p>
            <a:r>
              <a:rPr lang="en-US" sz="3200" dirty="0"/>
              <a:t>Incentives-  can’t be coercive – what does that mean?  </a:t>
            </a:r>
          </a:p>
          <a:p>
            <a:r>
              <a:rPr lang="en-US" sz="3200" dirty="0"/>
              <a:t>Take home information – EVERYONE needs to receive this!</a:t>
            </a:r>
          </a:p>
          <a:p>
            <a:r>
              <a:rPr lang="en-US" sz="3200" dirty="0"/>
              <a:t>How to find Narcan – This is coming by the end of the week hopefully.</a:t>
            </a:r>
          </a:p>
          <a:p>
            <a:r>
              <a:rPr lang="en-US" sz="3200" dirty="0"/>
              <a:t>Data tracking form- super important!!!!  You must turn this in at the end of the year.  </a:t>
            </a:r>
          </a:p>
          <a:p>
            <a:r>
              <a:rPr lang="en-US" sz="3200" dirty="0"/>
              <a:t>If you make changes to your data collection protocol, you must inform PIRE ahead of time.  </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2358E9C6-E25C-4469-BF88-94BB5C05A980}"/>
              </a:ext>
            </a:extLst>
          </p:cNvPr>
          <p:cNvSpPr>
            <a:spLocks noGrp="1"/>
          </p:cNvSpPr>
          <p:nvPr>
            <p:ph type="sldNum" sz="quarter" idx="12"/>
          </p:nvPr>
        </p:nvSpPr>
        <p:spPr/>
        <p:txBody>
          <a:bodyPr/>
          <a:lstStyle/>
          <a:p>
            <a:fld id="{6D22F896-40B5-4ADD-8801-0D06FADFA095}" type="slidenum">
              <a:rPr lang="en-US" smtClean="0"/>
              <a:t>18</a:t>
            </a:fld>
            <a:endParaRPr lang="en-US" dirty="0"/>
          </a:p>
        </p:txBody>
      </p:sp>
    </p:spTree>
    <p:extLst>
      <p:ext uri="{BB962C8B-B14F-4D97-AF65-F5344CB8AC3E}">
        <p14:creationId xmlns:p14="http://schemas.microsoft.com/office/powerpoint/2010/main" val="334004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7F282-258F-44FB-97C2-146B1508DC28}"/>
              </a:ext>
            </a:extLst>
          </p:cNvPr>
          <p:cNvSpPr>
            <a:spLocks noGrp="1"/>
          </p:cNvSpPr>
          <p:nvPr>
            <p:ph type="title"/>
          </p:nvPr>
        </p:nvSpPr>
        <p:spPr/>
        <p:txBody>
          <a:bodyPr/>
          <a:lstStyle/>
          <a:p>
            <a:r>
              <a:rPr lang="en-US" dirty="0"/>
              <a:t>Push the survey on your social media</a:t>
            </a:r>
          </a:p>
        </p:txBody>
      </p:sp>
      <p:sp>
        <p:nvSpPr>
          <p:cNvPr id="3" name="Content Placeholder 2">
            <a:extLst>
              <a:ext uri="{FF2B5EF4-FFF2-40B4-BE49-F238E27FC236}">
                <a16:creationId xmlns:a16="http://schemas.microsoft.com/office/drawing/2014/main" id="{946A19C7-E56F-4620-B699-03093712FA31}"/>
              </a:ext>
            </a:extLst>
          </p:cNvPr>
          <p:cNvSpPr>
            <a:spLocks noGrp="1"/>
          </p:cNvSpPr>
          <p:nvPr>
            <p:ph idx="1"/>
          </p:nvPr>
        </p:nvSpPr>
        <p:spPr>
          <a:xfrm>
            <a:off x="680321" y="2309440"/>
            <a:ext cx="10914271" cy="4100503"/>
          </a:xfrm>
        </p:spPr>
        <p:txBody>
          <a:bodyPr>
            <a:normAutofit lnSpcReduction="10000"/>
          </a:bodyPr>
          <a:lstStyle/>
          <a:p>
            <a:r>
              <a:rPr lang="en-US" sz="3200" dirty="0"/>
              <a:t>Please like on Facebook the New Mexico Community Survey page from your local program’s Facebook page, Twitter Feed, Instagram accounts as well as your personal ones.</a:t>
            </a:r>
          </a:p>
          <a:p>
            <a:r>
              <a:rPr lang="en-US" sz="3200" dirty="0"/>
              <a:t>Like the New Mexico Community Survey ads on Facebook and Instagram when you see them.  Comment on the ads.</a:t>
            </a:r>
          </a:p>
          <a:p>
            <a:r>
              <a:rPr lang="en-US" sz="3200" dirty="0"/>
              <a:t>Ask your friends and family to share and comment as well.</a:t>
            </a:r>
          </a:p>
          <a:p>
            <a:endParaRPr lang="en-US" sz="2800" dirty="0"/>
          </a:p>
        </p:txBody>
      </p:sp>
      <p:sp>
        <p:nvSpPr>
          <p:cNvPr id="4" name="Slide Number Placeholder 3">
            <a:extLst>
              <a:ext uri="{FF2B5EF4-FFF2-40B4-BE49-F238E27FC236}">
                <a16:creationId xmlns:a16="http://schemas.microsoft.com/office/drawing/2014/main" id="{7EBDD4A6-7C16-4D65-8936-5D661A8F2033}"/>
              </a:ext>
            </a:extLst>
          </p:cNvPr>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2219276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62829-4299-43E6-B22D-93BB6859BAE3}"/>
              </a:ext>
            </a:extLst>
          </p:cNvPr>
          <p:cNvSpPr>
            <a:spLocks noGrp="1"/>
          </p:cNvSpPr>
          <p:nvPr>
            <p:ph type="title"/>
          </p:nvPr>
        </p:nvSpPr>
        <p:spPr/>
        <p:txBody>
          <a:bodyPr/>
          <a:lstStyle/>
          <a:p>
            <a:r>
              <a:rPr lang="en-US" dirty="0"/>
              <a:t>Background on the PIRE Evaluation Team</a:t>
            </a:r>
          </a:p>
        </p:txBody>
      </p:sp>
      <p:sp>
        <p:nvSpPr>
          <p:cNvPr id="3" name="Content Placeholder 2">
            <a:extLst>
              <a:ext uri="{FF2B5EF4-FFF2-40B4-BE49-F238E27FC236}">
                <a16:creationId xmlns:a16="http://schemas.microsoft.com/office/drawing/2014/main" id="{89DB49A1-AF22-4421-AC03-CFDA664BC3AB}"/>
              </a:ext>
            </a:extLst>
          </p:cNvPr>
          <p:cNvSpPr>
            <a:spLocks noGrp="1"/>
          </p:cNvSpPr>
          <p:nvPr>
            <p:ph idx="1"/>
          </p:nvPr>
        </p:nvSpPr>
        <p:spPr>
          <a:xfrm>
            <a:off x="680321" y="2336872"/>
            <a:ext cx="10795399" cy="4127935"/>
          </a:xfrm>
        </p:spPr>
        <p:txBody>
          <a:bodyPr/>
          <a:lstStyle/>
          <a:p>
            <a:r>
              <a:rPr lang="en-US" dirty="0"/>
              <a:t>Martha Waller, Ph.D. – Benevolent Overlord </a:t>
            </a:r>
          </a:p>
          <a:p>
            <a:r>
              <a:rPr lang="en-US" dirty="0"/>
              <a:t>Liz Lilliott, Ph.D.  - Behavioral Health Star!  Day to day management and expert on SMART document and day to day efforts, data, and what works</a:t>
            </a:r>
          </a:p>
          <a:p>
            <a:r>
              <a:rPr lang="en-US" dirty="0"/>
              <a:t>Kim Zamarin, M.A  - Training Goddess-  Training and hands on expertise of how to manage and organize and plan data collection and prevention efforts</a:t>
            </a:r>
          </a:p>
          <a:p>
            <a:r>
              <a:rPr lang="en-US" dirty="0"/>
              <a:t>Lei Zhang, Ph.D. – Data Analysis Guru</a:t>
            </a:r>
          </a:p>
        </p:txBody>
      </p:sp>
      <p:sp>
        <p:nvSpPr>
          <p:cNvPr id="4" name="Slide Number Placeholder 3">
            <a:extLst>
              <a:ext uri="{FF2B5EF4-FFF2-40B4-BE49-F238E27FC236}">
                <a16:creationId xmlns:a16="http://schemas.microsoft.com/office/drawing/2014/main" id="{BC207786-BD48-4784-9723-5676D4CCC5A6}"/>
              </a:ext>
            </a:extLst>
          </p:cNvPr>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2086266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A5F27-5823-4BE5-A4C9-F8DFD440A73D}"/>
              </a:ext>
            </a:extLst>
          </p:cNvPr>
          <p:cNvSpPr>
            <a:spLocks noGrp="1"/>
          </p:cNvSpPr>
          <p:nvPr>
            <p:ph type="title"/>
          </p:nvPr>
        </p:nvSpPr>
        <p:spPr/>
        <p:txBody>
          <a:bodyPr/>
          <a:lstStyle/>
          <a:p>
            <a:r>
              <a:rPr lang="en-US" dirty="0"/>
              <a:t>We couldn’t do this without you!!!</a:t>
            </a:r>
          </a:p>
        </p:txBody>
      </p:sp>
      <p:sp>
        <p:nvSpPr>
          <p:cNvPr id="3" name="Content Placeholder 2">
            <a:extLst>
              <a:ext uri="{FF2B5EF4-FFF2-40B4-BE49-F238E27FC236}">
                <a16:creationId xmlns:a16="http://schemas.microsoft.com/office/drawing/2014/main" id="{D5BCEB2A-E553-4F81-9B87-67EEA6AF1EE6}"/>
              </a:ext>
            </a:extLst>
          </p:cNvPr>
          <p:cNvSpPr>
            <a:spLocks noGrp="1"/>
          </p:cNvSpPr>
          <p:nvPr>
            <p:ph idx="1"/>
          </p:nvPr>
        </p:nvSpPr>
        <p:spPr>
          <a:xfrm>
            <a:off x="680321" y="2336872"/>
            <a:ext cx="10777111" cy="3871903"/>
          </a:xfrm>
        </p:spPr>
        <p:txBody>
          <a:bodyPr/>
          <a:lstStyle/>
          <a:p>
            <a:r>
              <a:rPr lang="en-US" altLang="en-US" sz="3600" dirty="0"/>
              <a:t>Thank you!!!!</a:t>
            </a:r>
          </a:p>
          <a:p>
            <a:r>
              <a:rPr lang="en-US" altLang="en-US" sz="3600" dirty="0"/>
              <a:t>Any questions?  Please ask them.  </a:t>
            </a:r>
          </a:p>
          <a:p>
            <a:r>
              <a:rPr lang="en-US" altLang="en-US" sz="3600" dirty="0"/>
              <a:t>Any concerns or problems?  Please share them!</a:t>
            </a:r>
          </a:p>
          <a:p>
            <a:r>
              <a:rPr lang="en-US" altLang="en-US" sz="3600" dirty="0"/>
              <a:t>You all make this survey process successful.  We are appreciative of all ‘heads up’ you can provide. </a:t>
            </a:r>
          </a:p>
          <a:p>
            <a:endParaRPr lang="en-US" dirty="0"/>
          </a:p>
        </p:txBody>
      </p:sp>
      <p:sp>
        <p:nvSpPr>
          <p:cNvPr id="4" name="Slide Number Placeholder 3">
            <a:extLst>
              <a:ext uri="{FF2B5EF4-FFF2-40B4-BE49-F238E27FC236}">
                <a16:creationId xmlns:a16="http://schemas.microsoft.com/office/drawing/2014/main" id="{0FC2CD95-06FC-47A0-A806-15EBAAEA46D6}"/>
              </a:ext>
            </a:extLst>
          </p:cNvPr>
          <p:cNvSpPr>
            <a:spLocks noGrp="1"/>
          </p:cNvSpPr>
          <p:nvPr>
            <p:ph type="sldNum" sz="quarter" idx="12"/>
          </p:nvPr>
        </p:nvSpPr>
        <p:spPr/>
        <p:txBody>
          <a:bodyPr/>
          <a:lstStyle/>
          <a:p>
            <a:fld id="{6D22F896-40B5-4ADD-8801-0D06FADFA095}" type="slidenum">
              <a:rPr lang="en-US" smtClean="0"/>
              <a:t>20</a:t>
            </a:fld>
            <a:endParaRPr lang="en-US" dirty="0"/>
          </a:p>
        </p:txBody>
      </p:sp>
    </p:spTree>
    <p:extLst>
      <p:ext uri="{BB962C8B-B14F-4D97-AF65-F5344CB8AC3E}">
        <p14:creationId xmlns:p14="http://schemas.microsoft.com/office/powerpoint/2010/main" val="357053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7AEA1-7D02-417C-9CE7-2DF20E0A306F}"/>
              </a:ext>
            </a:extLst>
          </p:cNvPr>
          <p:cNvSpPr>
            <a:spLocks noGrp="1"/>
          </p:cNvSpPr>
          <p:nvPr>
            <p:ph type="title"/>
          </p:nvPr>
        </p:nvSpPr>
        <p:spPr/>
        <p:txBody>
          <a:bodyPr/>
          <a:lstStyle/>
          <a:p>
            <a:r>
              <a:rPr lang="en-US" dirty="0"/>
              <a:t>Important dates</a:t>
            </a:r>
          </a:p>
        </p:txBody>
      </p:sp>
      <p:sp>
        <p:nvSpPr>
          <p:cNvPr id="3" name="Content Placeholder 2">
            <a:extLst>
              <a:ext uri="{FF2B5EF4-FFF2-40B4-BE49-F238E27FC236}">
                <a16:creationId xmlns:a16="http://schemas.microsoft.com/office/drawing/2014/main" id="{A5154E83-78F4-4B31-8165-4BD3B3C1F3D0}"/>
              </a:ext>
            </a:extLst>
          </p:cNvPr>
          <p:cNvSpPr>
            <a:spLocks noGrp="1"/>
          </p:cNvSpPr>
          <p:nvPr>
            <p:ph idx="1"/>
          </p:nvPr>
        </p:nvSpPr>
        <p:spPr>
          <a:xfrm>
            <a:off x="680320" y="2336873"/>
            <a:ext cx="11203285" cy="4403292"/>
          </a:xfrm>
        </p:spPr>
        <p:txBody>
          <a:bodyPr/>
          <a:lstStyle/>
          <a:p>
            <a:pPr>
              <a:defRPr/>
            </a:pPr>
            <a:r>
              <a:rPr lang="en-US" altLang="en-US" sz="3200" b="1" dirty="0">
                <a:solidFill>
                  <a:srgbClr val="FFFF00"/>
                </a:solidFill>
              </a:rPr>
              <a:t>February 25</a:t>
            </a:r>
            <a:r>
              <a:rPr lang="en-US" altLang="en-US" sz="3200" b="1" baseline="30000" dirty="0">
                <a:solidFill>
                  <a:srgbClr val="FFFF00"/>
                </a:solidFill>
              </a:rPr>
              <a:t>th </a:t>
            </a:r>
            <a:r>
              <a:rPr lang="en-US" altLang="en-US" sz="3200" b="1" baseline="30000" dirty="0"/>
              <a:t>- </a:t>
            </a:r>
            <a:r>
              <a:rPr lang="en-US" altLang="en-US" sz="3200" dirty="0"/>
              <a:t>Online survey goes live</a:t>
            </a:r>
            <a:r>
              <a:rPr lang="en-US" altLang="en-US" sz="3200" b="1" dirty="0"/>
              <a:t>  </a:t>
            </a:r>
          </a:p>
          <a:p>
            <a:pPr>
              <a:defRPr/>
            </a:pPr>
            <a:r>
              <a:rPr lang="en-US" altLang="en-US" sz="3200" b="1" dirty="0">
                <a:solidFill>
                  <a:srgbClr val="FFFF00"/>
                </a:solidFill>
              </a:rPr>
              <a:t>March 14</a:t>
            </a:r>
            <a:r>
              <a:rPr lang="en-US" altLang="en-US" sz="3200" b="1" baseline="30000" dirty="0">
                <a:solidFill>
                  <a:srgbClr val="FFFF00"/>
                </a:solidFill>
              </a:rPr>
              <a:t>th</a:t>
            </a:r>
            <a:r>
              <a:rPr lang="en-US" altLang="en-US" sz="3200" b="1" dirty="0">
                <a:solidFill>
                  <a:srgbClr val="FFFF00"/>
                </a:solidFill>
              </a:rPr>
              <a:t> and 15</a:t>
            </a:r>
            <a:r>
              <a:rPr lang="en-US" altLang="en-US" sz="3200" b="1" baseline="30000" dirty="0">
                <a:solidFill>
                  <a:srgbClr val="FFFF00"/>
                </a:solidFill>
              </a:rPr>
              <a:t>th</a:t>
            </a:r>
            <a:r>
              <a:rPr lang="en-US" altLang="en-US" sz="3200" b="1" dirty="0">
                <a:solidFill>
                  <a:srgbClr val="FFFF00"/>
                </a:solidFill>
              </a:rPr>
              <a:t> </a:t>
            </a:r>
            <a:r>
              <a:rPr lang="en-US" altLang="en-US" sz="3200" dirty="0"/>
              <a:t>-  Data entry training</a:t>
            </a:r>
          </a:p>
          <a:p>
            <a:pPr>
              <a:defRPr/>
            </a:pPr>
            <a:r>
              <a:rPr lang="en-US" altLang="en-US" sz="3200" b="1" dirty="0">
                <a:solidFill>
                  <a:srgbClr val="FFFF00"/>
                </a:solidFill>
              </a:rPr>
              <a:t>April 28</a:t>
            </a:r>
            <a:r>
              <a:rPr lang="en-US" altLang="en-US" sz="3200" b="1" baseline="30000" dirty="0">
                <a:solidFill>
                  <a:srgbClr val="FFFF00"/>
                </a:solidFill>
              </a:rPr>
              <a:t>th</a:t>
            </a:r>
            <a:r>
              <a:rPr lang="en-US" altLang="en-US" sz="3200" b="1" dirty="0">
                <a:solidFill>
                  <a:srgbClr val="FFFF00"/>
                </a:solidFill>
              </a:rPr>
              <a:t> </a:t>
            </a:r>
            <a:r>
              <a:rPr lang="en-US" altLang="en-US" sz="3200" b="1" dirty="0"/>
              <a:t>- </a:t>
            </a:r>
            <a:r>
              <a:rPr lang="en-US" altLang="en-US" sz="3200" dirty="0"/>
              <a:t>All data collection </a:t>
            </a:r>
            <a:r>
              <a:rPr lang="en-US" altLang="en-US" sz="3200" b="1" u="sng" dirty="0"/>
              <a:t>must end</a:t>
            </a:r>
          </a:p>
          <a:p>
            <a:pPr>
              <a:defRPr/>
            </a:pPr>
            <a:r>
              <a:rPr lang="en-US" altLang="en-US" sz="3200" b="1" dirty="0">
                <a:solidFill>
                  <a:srgbClr val="FFFF00"/>
                </a:solidFill>
              </a:rPr>
              <a:t>May 15</a:t>
            </a:r>
            <a:r>
              <a:rPr lang="en-US" altLang="en-US" sz="3200" b="1" baseline="30000" dirty="0">
                <a:solidFill>
                  <a:srgbClr val="FFFF00"/>
                </a:solidFill>
              </a:rPr>
              <a:t>th  </a:t>
            </a:r>
            <a:r>
              <a:rPr lang="en-US" altLang="en-US" sz="3200" b="1" baseline="30000" dirty="0"/>
              <a:t>-  </a:t>
            </a:r>
            <a:r>
              <a:rPr lang="en-US" altLang="en-US" sz="3200" dirty="0"/>
              <a:t>Data files (for paper surveys) are due</a:t>
            </a:r>
          </a:p>
          <a:p>
            <a:pPr>
              <a:defRPr/>
            </a:pPr>
            <a:r>
              <a:rPr lang="en-US" altLang="en-US" sz="3200" b="1" dirty="0">
                <a:solidFill>
                  <a:srgbClr val="FFFF00"/>
                </a:solidFill>
              </a:rPr>
              <a:t>May 31</a:t>
            </a:r>
            <a:r>
              <a:rPr lang="en-US" altLang="en-US" sz="3200" b="1" baseline="30000" dirty="0">
                <a:solidFill>
                  <a:srgbClr val="FFFF00"/>
                </a:solidFill>
              </a:rPr>
              <a:t>st  </a:t>
            </a:r>
            <a:r>
              <a:rPr lang="en-US" altLang="en-US" sz="3200" b="1" baseline="30000" dirty="0"/>
              <a:t>-  </a:t>
            </a:r>
            <a:r>
              <a:rPr lang="en-US" altLang="en-US" sz="3200" dirty="0"/>
              <a:t>PIRE returns aggregated data files</a:t>
            </a:r>
          </a:p>
          <a:p>
            <a:pPr>
              <a:defRPr/>
            </a:pPr>
            <a:r>
              <a:rPr lang="en-US" altLang="en-US" sz="3200" b="1" dirty="0">
                <a:solidFill>
                  <a:srgbClr val="FFFF00"/>
                </a:solidFill>
              </a:rPr>
              <a:t>July 15</a:t>
            </a:r>
            <a:r>
              <a:rPr lang="en-US" altLang="en-US" sz="3200" b="1" baseline="30000" dirty="0">
                <a:solidFill>
                  <a:srgbClr val="FFFF00"/>
                </a:solidFill>
              </a:rPr>
              <a:t>th </a:t>
            </a:r>
            <a:r>
              <a:rPr lang="en-US" altLang="en-US" sz="3200" b="1" dirty="0"/>
              <a:t>- </a:t>
            </a:r>
            <a:r>
              <a:rPr lang="en-US" altLang="en-US" sz="3200" dirty="0"/>
              <a:t>All EOY reports submitted to OSAP.  </a:t>
            </a:r>
          </a:p>
          <a:p>
            <a:endParaRPr lang="en-US" dirty="0"/>
          </a:p>
        </p:txBody>
      </p:sp>
      <p:sp>
        <p:nvSpPr>
          <p:cNvPr id="4" name="Slide Number Placeholder 3">
            <a:extLst>
              <a:ext uri="{FF2B5EF4-FFF2-40B4-BE49-F238E27FC236}">
                <a16:creationId xmlns:a16="http://schemas.microsoft.com/office/drawing/2014/main" id="{D37B188D-7BD8-4F76-965A-E0A640D586B1}"/>
              </a:ext>
            </a:extLst>
          </p:cNvPr>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172877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78F75820-5901-480C-A876-F0E5135B2B1C}"/>
              </a:ext>
            </a:extLst>
          </p:cNvPr>
          <p:cNvSpPr>
            <a:spLocks noGrp="1" noChangeArrowheads="1"/>
          </p:cNvSpPr>
          <p:nvPr>
            <p:ph type="title"/>
          </p:nvPr>
        </p:nvSpPr>
        <p:spPr/>
        <p:txBody>
          <a:bodyPr/>
          <a:lstStyle/>
          <a:p>
            <a:r>
              <a:rPr lang="en-US" altLang="en-US" dirty="0"/>
              <a:t>Where can you find important NMCS information?</a:t>
            </a:r>
          </a:p>
        </p:txBody>
      </p:sp>
      <p:sp>
        <p:nvSpPr>
          <p:cNvPr id="9219" name="Content Placeholder 2">
            <a:extLst>
              <a:ext uri="{FF2B5EF4-FFF2-40B4-BE49-F238E27FC236}">
                <a16:creationId xmlns:a16="http://schemas.microsoft.com/office/drawing/2014/main" id="{7B41739D-1EB0-46A1-9306-2AA8CE648572}"/>
              </a:ext>
            </a:extLst>
          </p:cNvPr>
          <p:cNvSpPr>
            <a:spLocks noGrp="1" noChangeArrowheads="1"/>
          </p:cNvSpPr>
          <p:nvPr>
            <p:ph idx="1"/>
          </p:nvPr>
        </p:nvSpPr>
        <p:spPr>
          <a:xfrm>
            <a:off x="412827" y="2197218"/>
            <a:ext cx="11180757" cy="4746625"/>
          </a:xfrm>
        </p:spPr>
        <p:txBody>
          <a:bodyPr>
            <a:normAutofit/>
          </a:bodyPr>
          <a:lstStyle/>
          <a:p>
            <a:r>
              <a:rPr lang="en-US" altLang="en-US" sz="2800" dirty="0"/>
              <a:t>The NMCS 2018 Data collection protocol will contain most of this information.</a:t>
            </a:r>
          </a:p>
          <a:p>
            <a:r>
              <a:rPr lang="en-US" altLang="en-US" sz="2800" dirty="0"/>
              <a:t>All documents you need should be found online: www.nmprevention.org  </a:t>
            </a:r>
          </a:p>
          <a:p>
            <a:r>
              <a:rPr lang="en-US" altLang="en-US" sz="2800" dirty="0"/>
              <a:t>under ‘Evaluation Instruments’ and ‘New Mexico Community Survey’</a:t>
            </a:r>
          </a:p>
          <a:p>
            <a:r>
              <a:rPr lang="en-US" altLang="en-US" sz="2800" dirty="0"/>
              <a:t>Or you can always contact me or Liz or Kim</a:t>
            </a:r>
          </a:p>
          <a:p>
            <a:endParaRPr lang="en-US" altLang="en-US" sz="2800" dirty="0"/>
          </a:p>
          <a:p>
            <a:endParaRPr lang="en-US" altLang="en-US" dirty="0"/>
          </a:p>
        </p:txBody>
      </p:sp>
      <p:sp>
        <p:nvSpPr>
          <p:cNvPr id="9220" name="Slide Number Placeholder 3">
            <a:extLst>
              <a:ext uri="{FF2B5EF4-FFF2-40B4-BE49-F238E27FC236}">
                <a16:creationId xmlns:a16="http://schemas.microsoft.com/office/drawing/2014/main" id="{A06FA2B9-AF7D-4548-862D-1DE65B960DB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a:spcBef>
                <a:spcPct val="0"/>
              </a:spcBef>
              <a:buFontTx/>
              <a:buNone/>
            </a:pPr>
            <a:fld id="{585AAC05-CCDA-4FBA-8AAD-8555140E2C7B}" type="slidenum">
              <a:rPr lang="en-US" altLang="en-US" sz="1400">
                <a:solidFill>
                  <a:schemeClr val="tx1"/>
                </a:solidFill>
              </a:rPr>
              <a:pPr>
                <a:spcBef>
                  <a:spcPct val="0"/>
                </a:spcBef>
                <a:buFontTx/>
                <a:buNone/>
              </a:pPr>
              <a:t>4</a:t>
            </a:fld>
            <a:endParaRPr lang="en-US" altLang="en-US" sz="1400">
              <a:solidFill>
                <a:schemeClr val="tx1"/>
              </a:solidFill>
            </a:endParaRPr>
          </a:p>
        </p:txBody>
      </p:sp>
    </p:spTree>
    <p:extLst>
      <p:ext uri="{BB962C8B-B14F-4D97-AF65-F5344CB8AC3E}">
        <p14:creationId xmlns:p14="http://schemas.microsoft.com/office/powerpoint/2010/main" val="828979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BC13B-8B9A-4588-83CB-C4C6286ADA2E}"/>
              </a:ext>
            </a:extLst>
          </p:cNvPr>
          <p:cNvSpPr>
            <a:spLocks noGrp="1"/>
          </p:cNvSpPr>
          <p:nvPr>
            <p:ph type="title"/>
          </p:nvPr>
        </p:nvSpPr>
        <p:spPr/>
        <p:txBody>
          <a:bodyPr/>
          <a:lstStyle/>
          <a:p>
            <a:r>
              <a:rPr lang="en-US" dirty="0"/>
              <a:t>Tiny URL for NMCS</a:t>
            </a:r>
          </a:p>
        </p:txBody>
      </p:sp>
      <p:sp>
        <p:nvSpPr>
          <p:cNvPr id="3" name="Content Placeholder 2">
            <a:extLst>
              <a:ext uri="{FF2B5EF4-FFF2-40B4-BE49-F238E27FC236}">
                <a16:creationId xmlns:a16="http://schemas.microsoft.com/office/drawing/2014/main" id="{9BBD0AAB-5D23-42AF-8DE8-ED6CC15051E4}"/>
              </a:ext>
            </a:extLst>
          </p:cNvPr>
          <p:cNvSpPr>
            <a:spLocks noGrp="1"/>
          </p:cNvSpPr>
          <p:nvPr>
            <p:ph idx="1"/>
          </p:nvPr>
        </p:nvSpPr>
        <p:spPr>
          <a:xfrm>
            <a:off x="680321" y="2336873"/>
            <a:ext cx="10999489" cy="3599316"/>
          </a:xfrm>
        </p:spPr>
        <p:txBody>
          <a:bodyPr>
            <a:normAutofit/>
          </a:bodyPr>
          <a:lstStyle/>
          <a:p>
            <a:r>
              <a:rPr lang="en-US" sz="5400" dirty="0"/>
              <a:t> https://tinyurl.com/NMCS2018</a:t>
            </a:r>
          </a:p>
        </p:txBody>
      </p:sp>
      <p:sp>
        <p:nvSpPr>
          <p:cNvPr id="4" name="Slide Number Placeholder 3">
            <a:extLst>
              <a:ext uri="{FF2B5EF4-FFF2-40B4-BE49-F238E27FC236}">
                <a16:creationId xmlns:a16="http://schemas.microsoft.com/office/drawing/2014/main" id="{189B0F01-A1C1-4AB8-A6C0-D71AFD8705C5}"/>
              </a:ext>
            </a:extLst>
          </p:cNvPr>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3565247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1D177-5438-4B81-9483-7C658FD9899A}"/>
              </a:ext>
            </a:extLst>
          </p:cNvPr>
          <p:cNvSpPr>
            <a:spLocks noGrp="1"/>
          </p:cNvSpPr>
          <p:nvPr>
            <p:ph type="title"/>
          </p:nvPr>
        </p:nvSpPr>
        <p:spPr/>
        <p:txBody>
          <a:bodyPr/>
          <a:lstStyle/>
          <a:p>
            <a:r>
              <a:rPr lang="en-US" dirty="0"/>
              <a:t>QR CODE</a:t>
            </a:r>
          </a:p>
        </p:txBody>
      </p:sp>
      <p:pic>
        <p:nvPicPr>
          <p:cNvPr id="5" name="Picture 2" descr="2018 QR Code for NMCS">
            <a:extLst>
              <a:ext uri="{FF2B5EF4-FFF2-40B4-BE49-F238E27FC236}">
                <a16:creationId xmlns:a16="http://schemas.microsoft.com/office/drawing/2014/main" id="{BADD28A1-8C76-4530-B612-2DF00BC97C3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77462" y="2176164"/>
            <a:ext cx="4077103" cy="4077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1F6B40A6-ED23-4D40-98B2-21FED5B1211D}"/>
              </a:ext>
            </a:extLst>
          </p:cNvPr>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3161065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9C0DE-07AB-4BCB-B1CA-190DFF3AAB23}"/>
              </a:ext>
            </a:extLst>
          </p:cNvPr>
          <p:cNvSpPr>
            <a:spLocks noGrp="1"/>
          </p:cNvSpPr>
          <p:nvPr>
            <p:ph type="title"/>
          </p:nvPr>
        </p:nvSpPr>
        <p:spPr/>
        <p:txBody>
          <a:bodyPr/>
          <a:lstStyle/>
          <a:p>
            <a:r>
              <a:rPr lang="en-US" dirty="0"/>
              <a:t>Community and College Community Modules</a:t>
            </a:r>
          </a:p>
        </p:txBody>
      </p:sp>
      <p:sp>
        <p:nvSpPr>
          <p:cNvPr id="3" name="Content Placeholder 2">
            <a:extLst>
              <a:ext uri="{FF2B5EF4-FFF2-40B4-BE49-F238E27FC236}">
                <a16:creationId xmlns:a16="http://schemas.microsoft.com/office/drawing/2014/main" id="{2DE0C0A2-04FB-4427-BFF6-5BAAC3A770B6}"/>
              </a:ext>
            </a:extLst>
          </p:cNvPr>
          <p:cNvSpPr>
            <a:spLocks noGrp="1"/>
          </p:cNvSpPr>
          <p:nvPr>
            <p:ph idx="1"/>
          </p:nvPr>
        </p:nvSpPr>
        <p:spPr>
          <a:xfrm>
            <a:off x="680321" y="2336873"/>
            <a:ext cx="11169172" cy="4422146"/>
          </a:xfrm>
        </p:spPr>
        <p:txBody>
          <a:bodyPr/>
          <a:lstStyle/>
          <a:p>
            <a:r>
              <a:rPr lang="en-US" dirty="0"/>
              <a:t>You DO NOT need to collect these modules this year.</a:t>
            </a:r>
          </a:p>
          <a:p>
            <a:r>
              <a:rPr lang="en-US" dirty="0"/>
              <a:t>There is nothing on these modules that is critical for the OSAP evaluation; every other year is sufficient to monitor community attitudes and readiness.</a:t>
            </a:r>
          </a:p>
          <a:p>
            <a:r>
              <a:rPr lang="en-US" dirty="0"/>
              <a:t>While short as a stand alone module, adding to the overall length of the survey should be taken very seriously.  </a:t>
            </a:r>
          </a:p>
          <a:p>
            <a:r>
              <a:rPr lang="en-US" dirty="0"/>
              <a:t>If you are not going to use the data for anything in particular, please don’t include them just because it seems interesting.</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A730E9D0-B9FC-4FB6-B62F-ECDAA7321924}"/>
              </a:ext>
            </a:extLst>
          </p:cNvPr>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1624646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FFDB8-A0A5-48F9-B0C2-843FB10447E3}"/>
              </a:ext>
            </a:extLst>
          </p:cNvPr>
          <p:cNvSpPr>
            <a:spLocks noGrp="1"/>
          </p:cNvSpPr>
          <p:nvPr>
            <p:ph type="title"/>
          </p:nvPr>
        </p:nvSpPr>
        <p:spPr/>
        <p:txBody>
          <a:bodyPr/>
          <a:lstStyle/>
          <a:p>
            <a:r>
              <a:rPr lang="en-US" dirty="0"/>
              <a:t>Tobacco, Mental Health, &amp; Opioid Modules</a:t>
            </a:r>
          </a:p>
        </p:txBody>
      </p:sp>
      <p:sp>
        <p:nvSpPr>
          <p:cNvPr id="3" name="Content Placeholder 2">
            <a:extLst>
              <a:ext uri="{FF2B5EF4-FFF2-40B4-BE49-F238E27FC236}">
                <a16:creationId xmlns:a16="http://schemas.microsoft.com/office/drawing/2014/main" id="{E5B5E304-4F67-4509-82D4-8350EB8BEEE5}"/>
              </a:ext>
            </a:extLst>
          </p:cNvPr>
          <p:cNvSpPr>
            <a:spLocks noGrp="1"/>
          </p:cNvSpPr>
          <p:nvPr>
            <p:ph idx="1"/>
          </p:nvPr>
        </p:nvSpPr>
        <p:spPr>
          <a:xfrm>
            <a:off x="680321" y="2336873"/>
            <a:ext cx="11334895" cy="3599316"/>
          </a:xfrm>
        </p:spPr>
        <p:txBody>
          <a:bodyPr/>
          <a:lstStyle/>
          <a:p>
            <a:r>
              <a:rPr lang="en-US" dirty="0"/>
              <a:t>You DO NOT need to collect these modules this year.</a:t>
            </a:r>
          </a:p>
          <a:p>
            <a:r>
              <a:rPr lang="en-US" dirty="0"/>
              <a:t>There is nothing on these modules that is critical for the evaluation for OSAP.</a:t>
            </a:r>
          </a:p>
          <a:p>
            <a:r>
              <a:rPr lang="en-US" dirty="0"/>
              <a:t>While short as a stand alone module, adding to the overall length of the survey should be taken very seriously.  </a:t>
            </a:r>
          </a:p>
          <a:p>
            <a:r>
              <a:rPr lang="en-US" dirty="0"/>
              <a:t>If you are not going to use the data for anything in particular, please don’t include them just because it seems interesting.</a:t>
            </a:r>
          </a:p>
          <a:p>
            <a:endParaRPr lang="en-US" dirty="0"/>
          </a:p>
          <a:p>
            <a:endParaRPr lang="en-US" dirty="0"/>
          </a:p>
        </p:txBody>
      </p:sp>
      <p:sp>
        <p:nvSpPr>
          <p:cNvPr id="4" name="Slide Number Placeholder 3">
            <a:extLst>
              <a:ext uri="{FF2B5EF4-FFF2-40B4-BE49-F238E27FC236}">
                <a16:creationId xmlns:a16="http://schemas.microsoft.com/office/drawing/2014/main" id="{4B13BD17-29DF-40D3-8DA1-FC64E767EBF9}"/>
              </a:ext>
            </a:extLst>
          </p:cNvPr>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3182146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E365E-E552-464C-BE64-F8F8942859C7}"/>
              </a:ext>
            </a:extLst>
          </p:cNvPr>
          <p:cNvSpPr>
            <a:spLocks noGrp="1"/>
          </p:cNvSpPr>
          <p:nvPr>
            <p:ph type="title"/>
          </p:nvPr>
        </p:nvSpPr>
        <p:spPr/>
        <p:txBody>
          <a:bodyPr/>
          <a:lstStyle/>
          <a:p>
            <a:r>
              <a:rPr lang="en-US" dirty="0"/>
              <a:t>Gambling and ACEs Module</a:t>
            </a:r>
          </a:p>
        </p:txBody>
      </p:sp>
      <p:sp>
        <p:nvSpPr>
          <p:cNvPr id="3" name="Content Placeholder 2">
            <a:extLst>
              <a:ext uri="{FF2B5EF4-FFF2-40B4-BE49-F238E27FC236}">
                <a16:creationId xmlns:a16="http://schemas.microsoft.com/office/drawing/2014/main" id="{C62DD0D1-098F-4760-9327-D0802652AF5B}"/>
              </a:ext>
            </a:extLst>
          </p:cNvPr>
          <p:cNvSpPr>
            <a:spLocks noGrp="1"/>
          </p:cNvSpPr>
          <p:nvPr>
            <p:ph idx="1"/>
          </p:nvPr>
        </p:nvSpPr>
        <p:spPr>
          <a:xfrm>
            <a:off x="367645" y="2007910"/>
            <a:ext cx="11679811" cy="4850090"/>
          </a:xfrm>
        </p:spPr>
        <p:txBody>
          <a:bodyPr>
            <a:normAutofit/>
          </a:bodyPr>
          <a:lstStyle/>
          <a:p>
            <a:r>
              <a:rPr lang="en-US" altLang="en-US" dirty="0"/>
              <a:t>Most of you are implementing the gambling and ACEs modules in addition to the Core module.  (THANK YOU!!!)</a:t>
            </a:r>
          </a:p>
          <a:p>
            <a:r>
              <a:rPr lang="en-US" altLang="en-US" dirty="0"/>
              <a:t>If you are proposing to use one of the modules, then please strongly consider adding the other since this is really the innovative aspect of the research proposed.  No one has looked at how ACEs may influence later problem gambling behavior.</a:t>
            </a:r>
          </a:p>
          <a:p>
            <a:r>
              <a:rPr lang="en-US" altLang="en-US" dirty="0"/>
              <a:t>The reason we provided the option to exclude one is really because we felt the ACEs might be too sensitive for some communities to take on (but then the opioid and mental health modules do as well).  </a:t>
            </a:r>
          </a:p>
          <a:p>
            <a:r>
              <a:rPr lang="en-US" altLang="en-US" dirty="0"/>
              <a:t>If you are already doing the ACEs, please consider adding the gambling. ($250 per module).</a:t>
            </a:r>
          </a:p>
          <a:p>
            <a:endParaRPr lang="en-US" altLang="en-US" dirty="0"/>
          </a:p>
          <a:p>
            <a:endParaRPr lang="en-US" dirty="0"/>
          </a:p>
        </p:txBody>
      </p:sp>
      <p:sp>
        <p:nvSpPr>
          <p:cNvPr id="4" name="Slide Number Placeholder 3">
            <a:extLst>
              <a:ext uri="{FF2B5EF4-FFF2-40B4-BE49-F238E27FC236}">
                <a16:creationId xmlns:a16="http://schemas.microsoft.com/office/drawing/2014/main" id="{DCF64D88-A414-4011-8CA3-C4D23DA19D91}"/>
              </a:ext>
            </a:extLst>
          </p:cNvPr>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249292481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458</TotalTime>
  <Words>1547</Words>
  <Application>Microsoft Office PowerPoint</Application>
  <PresentationFormat>Widescreen</PresentationFormat>
  <Paragraphs>150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Trebuchet MS</vt:lpstr>
      <vt:lpstr>Berlin</vt:lpstr>
      <vt:lpstr>NM OSAP Recipient Meeting New Mexico Community Survey</vt:lpstr>
      <vt:lpstr>Background on the PIRE Evaluation Team</vt:lpstr>
      <vt:lpstr>Important dates</vt:lpstr>
      <vt:lpstr>Where can you find important NMCS information?</vt:lpstr>
      <vt:lpstr>Tiny URL for NMCS</vt:lpstr>
      <vt:lpstr>QR CODE</vt:lpstr>
      <vt:lpstr>Community and College Community Modules</vt:lpstr>
      <vt:lpstr>Tobacco, Mental Health, &amp; Opioid Modules</vt:lpstr>
      <vt:lpstr>Gambling and ACEs Module</vt:lpstr>
      <vt:lpstr>Gambling and ACEs</vt:lpstr>
      <vt:lpstr>Gambling and ACEs Modules </vt:lpstr>
      <vt:lpstr>A little advice from our training expert</vt:lpstr>
      <vt:lpstr>Setting the survey up for respondents</vt:lpstr>
      <vt:lpstr>After the questionnaire is completed</vt:lpstr>
      <vt:lpstr>Data collection tips</vt:lpstr>
      <vt:lpstr>Data collection tips</vt:lpstr>
      <vt:lpstr>After a day of collecting data</vt:lpstr>
      <vt:lpstr>Additional Odds and Ends </vt:lpstr>
      <vt:lpstr>Push the survey on your social media</vt:lpstr>
      <vt:lpstr>We couldn’t do this without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NM OSAP Recipient Meeting New Mexico Community Survey</dc:title>
  <dc:creator>Martha Waller</dc:creator>
  <cp:lastModifiedBy>Martha Waller</cp:lastModifiedBy>
  <cp:revision>26</cp:revision>
  <dcterms:created xsi:type="dcterms:W3CDTF">2018-02-22T21:06:48Z</dcterms:created>
  <dcterms:modified xsi:type="dcterms:W3CDTF">2018-02-27T00:33:49Z</dcterms:modified>
</cp:coreProperties>
</file>